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7" r:id="rId1"/>
  </p:sldMasterIdLst>
  <p:sldIdLst>
    <p:sldId id="256" r:id="rId2"/>
    <p:sldId id="293" r:id="rId3"/>
    <p:sldId id="257" r:id="rId4"/>
    <p:sldId id="278" r:id="rId5"/>
    <p:sldId id="258" r:id="rId6"/>
    <p:sldId id="291" r:id="rId7"/>
    <p:sldId id="292" r:id="rId8"/>
    <p:sldId id="275" r:id="rId9"/>
    <p:sldId id="276" r:id="rId10"/>
    <p:sldId id="280" r:id="rId11"/>
    <p:sldId id="288" r:id="rId12"/>
    <p:sldId id="289" r:id="rId13"/>
    <p:sldId id="294" r:id="rId14"/>
    <p:sldId id="286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-12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12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72428-8F95-4ECD-B5DE-4CB4126558F7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7EFB8-1386-438E-85CB-F313D0540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7612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B5ACD-C12C-4FC4-9DB5-6B7C733C82D9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04FC2-9D8F-4394-BD0D-2BC6E07BF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1886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AF7EC-3966-4511-9505-0484D81183D9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AEDD3-392B-4FA7-ACA1-7B7434E54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5703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8C923-C4F5-42AE-824C-A0C7326BDDAB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F0958-7113-4504-80DF-3377C3D37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7581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9819E-BE57-4D50-A859-64110E47C246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E8A5C-49A9-47D6-BBBB-1253D1196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1557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60E7C-4B2B-4BEE-9EAB-12ABB8178B85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A0482-A964-4F9D-AD4E-9F9A4DA51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49546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77CAF-473C-40B6-8BB2-C05CFE486BF3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E1C8-31D8-4D3F-9E6A-642E1054E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7260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5FB26-25D2-4875-BCD2-C3F72F92FA3D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F79DE-CC21-4F6D-871C-EA711EA6C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02501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10D84-3F38-42EC-9517-356464414BBF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DEFF2-AECB-4AC2-8748-385EDAA12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7889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E95D7-5023-438C-AAF7-B2C39A7FA741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46D83-3FE8-4088-9780-DEDE9CCD8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6750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55EC2-9F57-43A8-8B91-02639545A2C9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BA93B-E6F0-4D2F-A3A3-C73248F80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7566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6F848-C1DF-4053-978C-0D17F04D328B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5CFC-4D68-4D46-BA67-93E59360B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9813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9644E-BC6A-4B51-924E-1219285276E0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02006-F992-4783-A775-0000E645C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995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D93BA-2F1D-408B-95E5-D291AA642012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35675-401E-455E-83BA-41B652B00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626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12279-F5A1-47AB-A976-D388BE0D4D7A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0940F-5ED1-40EB-BC72-ABF14B82F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6602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27B64-37C4-4CFE-B910-4894BF2EAC23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1931E-D339-4890-97DF-EB603955F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7272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13C75-7D95-4FDE-A4C2-AD93C231406E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DDDA1-DF13-4DD1-8819-02A15973E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6904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8C54F8E-1C63-4C6A-B760-BD6A9BF35820}" type="datetimeFigureOut">
              <a:rPr lang="en-US"/>
              <a:pPr>
                <a:defRPr/>
              </a:pPr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CB18B76-3607-4EBC-9350-DDCD9A471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20" r:id="rId9"/>
    <p:sldLayoutId id="2147484721" r:id="rId10"/>
    <p:sldLayoutId id="2147484722" r:id="rId11"/>
    <p:sldLayoutId id="2147484723" r:id="rId12"/>
    <p:sldLayoutId id="2147484724" r:id="rId13"/>
    <p:sldLayoutId id="2147484725" r:id="rId14"/>
    <p:sldLayoutId id="2147484726" r:id="rId15"/>
    <p:sldLayoutId id="2147484727" r:id="rId16"/>
    <p:sldLayoutId id="2147484728" r:id="rId17"/>
  </p:sldLayoutIdLst>
  <p:transition spd="slow">
    <p:push dir="u"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C:\Users\Rakesh\Pictures\20140109_132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318544" y="3429000"/>
            <a:ext cx="4572000" cy="91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By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Arial" pitchFamily="34" charset="0"/>
                <a:cs typeface="Arial" pitchFamily="34" charset="0"/>
              </a:rPr>
              <a:t>Dr. T. RAKESH SHARMA</a:t>
            </a:r>
            <a:endParaRPr lang="en-IN" sz="2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574800" y="1070953"/>
            <a:ext cx="6059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itchFamily="34" charset="0"/>
              </a:rPr>
              <a:t>WATER POLLUTION</a:t>
            </a:r>
            <a:endParaRPr lang="en-US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561975" y="5313325"/>
            <a:ext cx="8085137" cy="132343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0" algn="l"/>
                <a:tab pos="914400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tabLst>
                <a:tab pos="0" algn="l"/>
                <a:tab pos="914400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Department of Environment and Herbal Science</a:t>
            </a:r>
          </a:p>
          <a:p>
            <a:pPr algn="ctr" eaLnBrk="1" hangingPunct="1">
              <a:defRPr/>
            </a:pP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Tamil University</a:t>
            </a:r>
          </a:p>
          <a:p>
            <a:pPr algn="ctr" eaLnBrk="1" hangingPunct="1">
              <a:defRPr/>
            </a:pP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Thanjavur</a:t>
            </a:r>
            <a:endParaRPr lang="en-US" sz="2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136525" y="239713"/>
            <a:ext cx="887095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IN" sz="2200" dirty="0">
                <a:solidFill>
                  <a:srgbClr val="00B0F0"/>
                </a:solidFill>
                <a:latin typeface="Arial" charset="0"/>
                <a:cs typeface="Arial" charset="0"/>
              </a:rPr>
              <a:t>Conti….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IN" sz="2400" dirty="0">
                <a:latin typeface="Arial" charset="0"/>
                <a:cs typeface="Arial" charset="0"/>
              </a:rPr>
              <a:t>In India, only 12% of people get clean drinking water, the rest 88% consumed from polluted water bodies.</a:t>
            </a:r>
            <a:endParaRPr lang="en-US" sz="2400" dirty="0">
              <a:latin typeface="Arial" charset="0"/>
              <a:cs typeface="Arial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dirty="0">
                <a:latin typeface="Arial" charset="0"/>
                <a:cs typeface="Arial" charset="0"/>
              </a:rPr>
              <a:t>Aquatic organisms are decreased - five times more than terrestrial organisms.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dirty="0">
                <a:latin typeface="Arial" charset="0"/>
                <a:cs typeface="Arial" charset="0"/>
              </a:rPr>
              <a:t>Over 30 billion tons of sewages are discharged into water resources every year.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dirty="0">
                <a:latin typeface="Arial" charset="0"/>
                <a:cs typeface="Arial" charset="0"/>
              </a:rPr>
              <a:t> The massive oil spill in the Gulf of Mexico that was caused by British Petroleum caused over 1,000 animal species die.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638" y="176213"/>
            <a:ext cx="8686800" cy="637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Control of Water Pollution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Always 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conserve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water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Practice 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organic farming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Dispose trash properly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Proper </a:t>
            </a:r>
            <a:r>
              <a:rPr lang="en-US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wastewater treatment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management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Primary treatment – Screening, grit removal, scum removal neutralization &amp; sedimentation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Secondary treatment - Aerobic process &amp; Anaerobic Process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Tertiary treatment – SF, ACF, electrolysis, Ion-exchange, RO, Disinfection methods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Cooling towers &amp; cooling spray ponds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" y="295275"/>
            <a:ext cx="868680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Summary</a:t>
            </a:r>
          </a:p>
          <a:p>
            <a:pPr algn="ctr">
              <a:defRPr/>
            </a:pP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Different identifiable and diffused sources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Various human activities causing water pollution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Impacts to aquatic ecosystems and humans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Prevent water pollution and wastewater management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9016" y="3429000"/>
            <a:ext cx="6523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mtClean="0"/>
              <a:t>        CopyRight – All Rights Reserved @ tamiluniversity.ac.in</a:t>
            </a:r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10" y="2456400"/>
            <a:ext cx="1108364" cy="73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06516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97138" y="2838450"/>
            <a:ext cx="4149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4000" b="1">
                <a:solidFill>
                  <a:srgbClr val="00B050"/>
                </a:solidFill>
              </a:rPr>
              <a:t>THANK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375" y="442913"/>
            <a:ext cx="8761413" cy="3724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Learning Objectives:</a:t>
            </a:r>
          </a:p>
          <a:p>
            <a:pPr>
              <a:defRPr/>
            </a:pP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Sources of water pollution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Causes of water pollution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Impacts of water pollution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Current Scenario of water pollution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Prevent and control of water pollution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139700" y="200025"/>
            <a:ext cx="8901113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Aft>
                <a:spcPts val="1000"/>
              </a:spcAft>
              <a:defRPr/>
            </a:pPr>
            <a:r>
              <a:rPr lang="en-IN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  <a:p>
            <a:pPr marL="342900" indent="-342900" algn="just" eaLnBrk="1" hangingPunct="1">
              <a:lnSpc>
                <a:spcPct val="150000"/>
              </a:lnSpc>
              <a:spcAft>
                <a:spcPts val="1000"/>
              </a:spcAft>
              <a:buFont typeface="Arial" charset="0"/>
              <a:buChar char="•"/>
              <a:defRPr/>
            </a:pPr>
            <a:r>
              <a:rPr lang="en-IN" sz="2400" dirty="0">
                <a:latin typeface="Arial" pitchFamily="34" charset="0"/>
                <a:cs typeface="Arial" pitchFamily="34" charset="0"/>
              </a:rPr>
              <a:t>Water pollution is the </a:t>
            </a:r>
            <a:r>
              <a:rPr lang="en-IN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contamination of water resources 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by physical, chemical, radioactive and microbial substances.</a:t>
            </a:r>
          </a:p>
          <a:p>
            <a:pPr marL="342900" indent="-342900" algn="just" eaLnBrk="1" hangingPunct="1">
              <a:lnSpc>
                <a:spcPct val="150000"/>
              </a:lnSpc>
              <a:spcAft>
                <a:spcPts val="1000"/>
              </a:spcAft>
              <a:buFont typeface="Arial" charset="0"/>
              <a:buChar char="•"/>
              <a:defRPr/>
            </a:pPr>
            <a:r>
              <a:rPr lang="en-IN" sz="2400" dirty="0">
                <a:latin typeface="Arial" pitchFamily="34" charset="0"/>
                <a:cs typeface="Arial" pitchFamily="34" charset="0"/>
              </a:rPr>
              <a:t>It happens when </a:t>
            </a:r>
            <a:r>
              <a:rPr lang="en-IN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pollutants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 are directly or indirectly </a:t>
            </a:r>
            <a:r>
              <a:rPr lang="en-IN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discharged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 into water resources.</a:t>
            </a:r>
          </a:p>
          <a:p>
            <a:pPr marL="342900" indent="-342900" algn="just" eaLnBrk="1" hangingPunct="1">
              <a:lnSpc>
                <a:spcPct val="150000"/>
              </a:lnSpc>
              <a:spcAft>
                <a:spcPts val="1000"/>
              </a:spcAft>
              <a:buFont typeface="Arial" charset="0"/>
              <a:buChar char="•"/>
              <a:defRPr/>
            </a:pPr>
            <a:r>
              <a:rPr lang="en-IN" sz="2400" dirty="0">
                <a:latin typeface="Arial" pitchFamily="34" charset="0"/>
                <a:cs typeface="Arial" pitchFamily="34" charset="0"/>
              </a:rPr>
              <a:t>It is a major global issue, leading to cause of </a:t>
            </a:r>
            <a:r>
              <a:rPr lang="en-IN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diseases and deaths 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(14,000 people daily).</a:t>
            </a:r>
          </a:p>
          <a:p>
            <a:pPr marL="342900" indent="-342900" algn="just" eaLnBrk="1" hangingPunct="1">
              <a:lnSpc>
                <a:spcPct val="150000"/>
              </a:lnSpc>
              <a:spcAft>
                <a:spcPts val="1000"/>
              </a:spcAft>
              <a:buFont typeface="Arial" charset="0"/>
              <a:buChar char="•"/>
              <a:defRPr/>
            </a:pPr>
            <a:r>
              <a:rPr lang="en-IN" sz="2400" dirty="0">
                <a:latin typeface="Arial" pitchFamily="34" charset="0"/>
                <a:cs typeface="Arial" pitchFamily="34" charset="0"/>
              </a:rPr>
              <a:t>Mainly caused by </a:t>
            </a:r>
            <a:r>
              <a:rPr lang="en-IN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anthropogenic activities in urban areas 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of developed and developing countries.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175" y="217488"/>
            <a:ext cx="8704263" cy="5078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600"/>
              </a:spcAft>
              <a:defRPr/>
            </a:pPr>
            <a:r>
              <a:rPr lang="en-IN" sz="28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Sources of Water Pollution</a:t>
            </a:r>
          </a:p>
          <a:p>
            <a:pPr marL="0" lvl="1" algn="just">
              <a:spcAft>
                <a:spcPts val="600"/>
              </a:spcAft>
              <a:defRPr/>
            </a:pPr>
            <a:endParaRPr lang="en-IN" sz="2000" dirty="0">
              <a:solidFill>
                <a:srgbClr val="FF000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IN" sz="24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Point source </a:t>
            </a:r>
            <a:r>
              <a:rPr lang="en-IN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 contaminants that comes from a single, </a:t>
            </a:r>
            <a:r>
              <a:rPr lang="en-IN" sz="2400" dirty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identifiable source </a:t>
            </a:r>
            <a:r>
              <a:rPr lang="en-IN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such as a pipelines or ditches.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en-IN" sz="2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e.g. Discharges from treatment plants, industries, and storm drains.</a:t>
            </a:r>
          </a:p>
          <a:p>
            <a:pPr algn="just">
              <a:spcAft>
                <a:spcPts val="600"/>
              </a:spcAft>
              <a:defRPr/>
            </a:pPr>
            <a:endParaRPr lang="en-IN" sz="22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en-IN" sz="2400" b="1" dirty="0">
                <a:latin typeface="Arial" pitchFamily="34" charset="0"/>
                <a:cs typeface="Arial" pitchFamily="34" charset="0"/>
              </a:rPr>
              <a:t>Non-point source 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– contaminates that comes from </a:t>
            </a:r>
            <a:r>
              <a:rPr lang="en-IN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diffuse sources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en-IN" sz="2200" dirty="0">
                <a:latin typeface="Arial" pitchFamily="34" charset="0"/>
                <a:cs typeface="Arial" pitchFamily="34" charset="0"/>
              </a:rPr>
              <a:t>e.g. Agricultural and surface run-offs.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61925" y="87313"/>
            <a:ext cx="8761413" cy="664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Causes of Water Pollution</a:t>
            </a:r>
            <a:endParaRPr lang="en-US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n-IN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IN" sz="2400" dirty="0">
                <a:latin typeface="Arial" pitchFamily="34" charset="0"/>
                <a:cs typeface="Arial" pitchFamily="34" charset="0"/>
              </a:rPr>
              <a:t>Rapid growth of </a:t>
            </a:r>
            <a:r>
              <a:rPr lang="en-IN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population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, unplanned </a:t>
            </a:r>
            <a:r>
              <a:rPr lang="en-IN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urbanization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, increasing </a:t>
            </a:r>
            <a:r>
              <a:rPr lang="en-IN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industrialization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, rising of living standards and other human activities.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Sewage discharges from urban areas.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Solid wastes dump and littering plastics.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Effluents from various industries.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Agricultural and land run-offs.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Oil spills from tankers and ships. 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High temperatures in natural water bodies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Lack of sanitation facilities.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Ph.D._Files_Rough\Photos_field\2. Pollution study\20140109_132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E:\Ph.D._Files_Rough\Photos_field\2. Pollution study\DSCN07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E:\1Ph.D._Files_Rough\3.1 Photos_field\Last one\DSCN18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4" r="8266"/>
          <a:stretch>
            <a:fillRect/>
          </a:stretch>
        </p:blipFill>
        <p:spPr bwMode="auto">
          <a:xfrm>
            <a:off x="0" y="3276600"/>
            <a:ext cx="4343400" cy="35814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1569494" y="4380931"/>
            <a:ext cx="777923" cy="382139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4582" name="Picture 12" descr="E:\1Ph.D._Files_Rough\3.1 Photos_field\April, 2015\DSCN08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t="27896" r="20680"/>
          <a:stretch>
            <a:fillRect/>
          </a:stretch>
        </p:blipFill>
        <p:spPr bwMode="auto">
          <a:xfrm>
            <a:off x="4572000" y="3276600"/>
            <a:ext cx="4572000" cy="35814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1Ph.D._Files_Rough\Photos_field\Dec,2014\SAM_38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1" r="14063" b="17711"/>
          <a:stretch>
            <a:fillRect/>
          </a:stretch>
        </p:blipFill>
        <p:spPr bwMode="auto">
          <a:xfrm>
            <a:off x="0" y="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 descr="E:\1Ph.D._Files_Rough\Photos_field\2. Pollution study\DSCN07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4495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 descr="E:\1Ph.D._Files_Rough\Photos_field\2. Pollution study\DSCN1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495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" descr="C:\Users\Sharma\Desktop\SAM_39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88900" y="542925"/>
            <a:ext cx="895350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Effects of Water Pollution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Sewage and agricultural run-off are increasing the growth of algae, which causes the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depletion of DO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finally leads to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eutrophication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Consumption of contaminated water cause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water-borne-diseases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(typhoid fever, cholera, malaria, dysentery and Hepatitis)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Swimming in contaminated water causes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skin rashes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children.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Aquatic ecosystems are destroyed by the high temperature in surface waters and causing an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ecological imbalance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177800" y="331788"/>
            <a:ext cx="8861425" cy="603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Some Facts of Water Pollution</a:t>
            </a:r>
          </a:p>
          <a:p>
            <a:pPr algn="just"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 every year, 14 billion pounds of garbage is dumped into the ocean.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Ganges river is most polluted rivers in the world - discharging untreated sewage from 114 cities.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According to EPA, 1.2 trillion gallons of wastewater is discharging into U.S. water bodies annually.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Contaminated water is being consumed by 700 million people and more than 3,000 children die (UNICEF) in every day at global level.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620</TotalTime>
  <Words>532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Sharma</dc:creator>
  <cp:lastModifiedBy>ASKR</cp:lastModifiedBy>
  <cp:revision>80</cp:revision>
  <dcterms:created xsi:type="dcterms:W3CDTF">2015-11-01T15:51:02Z</dcterms:created>
  <dcterms:modified xsi:type="dcterms:W3CDTF">2019-04-02T06:12:08Z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1542929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