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078DC-E243-4FED-8E39-490250FE78BB}" type="datetimeFigureOut">
              <a:rPr lang="en-US" smtClean="0"/>
              <a:pPr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4EC16-FA55-432D-AA41-45790992A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5926-0933-49DC-AC08-A2BA9A8989E4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23EC-9CE5-41BA-A27A-7BFA29EC31A0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9FAF-79F5-4870-83A1-37135A2E8FDD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34C9-DF51-4FC5-B20F-9D95505C245C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60F-0FF8-49F5-AF67-755CB0407E36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BEAC-3448-455A-8C4A-4EC4B56CDD2F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71B-80C2-484A-9D2E-C38A73B92C50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10E5-B5DA-47FC-85BC-10E46CBE8681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6805-AB20-4E47-B04B-9BE11C54BF1E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8443-2A50-4BF4-AB06-C2FE628A30C4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E641-DD2A-4C5D-A6BB-428BB9193D51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DF4A-69A1-4649-8B3C-F3552E88F1AC}" type="datetime2">
              <a:rPr lang="en-US" smtClean="0"/>
              <a:pPr/>
              <a:t>Wednesday, September 02,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5D1A1-5614-4B8B-9BFB-CB5281B04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Syllabus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database</a:t>
            </a:r>
          </a:p>
          <a:p>
            <a:r>
              <a:rPr lang="en-US" dirty="0" smtClean="0"/>
              <a:t>Relational algebra</a:t>
            </a:r>
          </a:p>
          <a:p>
            <a:r>
              <a:rPr lang="en-US" dirty="0" smtClean="0"/>
              <a:t>Relational calculus – </a:t>
            </a:r>
            <a:r>
              <a:rPr lang="en-US" dirty="0" err="1" smtClean="0"/>
              <a:t>tuple</a:t>
            </a:r>
            <a:r>
              <a:rPr lang="en-US" dirty="0" smtClean="0"/>
              <a:t> relational calculus, domain relational calculus</a:t>
            </a:r>
          </a:p>
          <a:p>
            <a:r>
              <a:rPr lang="en-US" dirty="0" smtClean="0"/>
              <a:t>Normalization – types</a:t>
            </a:r>
          </a:p>
          <a:p>
            <a:r>
              <a:rPr lang="en-US" dirty="0" err="1" smtClean="0"/>
              <a:t>Ordbms</a:t>
            </a:r>
            <a:endParaRPr lang="en-US" dirty="0" smtClean="0"/>
          </a:p>
          <a:p>
            <a:r>
              <a:rPr lang="en-US" dirty="0" smtClean="0"/>
              <a:t>Mapping of data into files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56D2-428B-430B-88EB-5C06DA532675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Schema – logical design of a db</a:t>
            </a:r>
          </a:p>
          <a:p>
            <a:r>
              <a:rPr lang="en-US" dirty="0" smtClean="0"/>
              <a:t>Concept – relation – programming language – variable </a:t>
            </a:r>
          </a:p>
          <a:p>
            <a:r>
              <a:rPr lang="en-US" dirty="0" smtClean="0"/>
              <a:t>Concept – relation schema – programming language – type definition</a:t>
            </a:r>
          </a:p>
          <a:p>
            <a:r>
              <a:rPr lang="en-US" dirty="0" smtClean="0"/>
              <a:t>In relational db, lowercase – relations, uppercase – relation schema.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– account-schema </a:t>
            </a:r>
          </a:p>
          <a:p>
            <a:r>
              <a:rPr lang="en-US" dirty="0" err="1" smtClean="0"/>
              <a:t>Accountschema</a:t>
            </a:r>
            <a:r>
              <a:rPr lang="en-US" dirty="0" smtClean="0"/>
              <a:t>=(</a:t>
            </a:r>
            <a:r>
              <a:rPr lang="en-US" dirty="0" err="1" smtClean="0"/>
              <a:t>bname</a:t>
            </a:r>
            <a:r>
              <a:rPr lang="en-US" dirty="0" smtClean="0"/>
              <a:t>, </a:t>
            </a:r>
            <a:r>
              <a:rPr lang="en-US" dirty="0" err="1" smtClean="0"/>
              <a:t>accno,bal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048D-1546-471A-9178-D3B46502C8DA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Branch-schema = (</a:t>
            </a:r>
            <a:r>
              <a:rPr lang="en-US" sz="3600" dirty="0" err="1" smtClean="0"/>
              <a:t>bname</a:t>
            </a:r>
            <a:r>
              <a:rPr lang="en-US" sz="3600" dirty="0" smtClean="0"/>
              <a:t>, </a:t>
            </a:r>
            <a:r>
              <a:rPr lang="en-US" sz="3600" dirty="0" err="1" smtClean="0"/>
              <a:t>bcity</a:t>
            </a:r>
            <a:r>
              <a:rPr lang="en-US" sz="3600" dirty="0" smtClean="0"/>
              <a:t>, assets)</a:t>
            </a:r>
          </a:p>
          <a:p>
            <a:r>
              <a:rPr lang="en-US" sz="3600" dirty="0" smtClean="0"/>
              <a:t>Customer-schema=(</a:t>
            </a:r>
            <a:r>
              <a:rPr lang="en-US" sz="3600" dirty="0" err="1" smtClean="0"/>
              <a:t>custname</a:t>
            </a:r>
            <a:r>
              <a:rPr lang="en-US" sz="3600" dirty="0" smtClean="0"/>
              <a:t>, </a:t>
            </a:r>
            <a:r>
              <a:rPr lang="en-US" sz="3600" dirty="0" err="1" smtClean="0"/>
              <a:t>custst</a:t>
            </a:r>
            <a:r>
              <a:rPr lang="en-US" sz="3600" dirty="0" smtClean="0"/>
              <a:t>, </a:t>
            </a:r>
            <a:r>
              <a:rPr lang="en-US" sz="3600" dirty="0" err="1" smtClean="0"/>
              <a:t>custcity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Depositer</a:t>
            </a:r>
            <a:r>
              <a:rPr lang="en-US" sz="3600" dirty="0" smtClean="0"/>
              <a:t>-schema = (</a:t>
            </a:r>
            <a:r>
              <a:rPr lang="en-US" sz="3600" dirty="0" err="1" smtClean="0"/>
              <a:t>custname</a:t>
            </a:r>
            <a:r>
              <a:rPr lang="en-US" sz="3600" dirty="0" smtClean="0"/>
              <a:t>, </a:t>
            </a:r>
            <a:r>
              <a:rPr lang="en-US" sz="3600" dirty="0" err="1" smtClean="0"/>
              <a:t>accno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Borrower-schema= (</a:t>
            </a:r>
            <a:r>
              <a:rPr lang="en-US" sz="3600" dirty="0" err="1" smtClean="0"/>
              <a:t>custname</a:t>
            </a:r>
            <a:r>
              <a:rPr lang="en-US" sz="3600" dirty="0" smtClean="0"/>
              <a:t>, </a:t>
            </a:r>
            <a:r>
              <a:rPr lang="en-US" sz="3600" dirty="0" err="1" smtClean="0"/>
              <a:t>loanno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Loan-schema=(</a:t>
            </a:r>
            <a:r>
              <a:rPr lang="en-US" sz="3600" dirty="0" err="1" smtClean="0"/>
              <a:t>bname</a:t>
            </a:r>
            <a:r>
              <a:rPr lang="en-US" sz="3600" dirty="0" smtClean="0"/>
              <a:t>, </a:t>
            </a:r>
            <a:r>
              <a:rPr lang="en-US" sz="3600" dirty="0" err="1" smtClean="0"/>
              <a:t>lno</a:t>
            </a:r>
            <a:r>
              <a:rPr lang="en-US" sz="3600" dirty="0" smtClean="0"/>
              <a:t>, amt)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B01F-4D2B-4356-8F59-A717146E0DA9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Database-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086600" cy="3962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tx1"/>
                </a:solidFill>
              </a:rPr>
              <a:t>Definition – collection of data – interrelated information’s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Eg</a:t>
            </a:r>
            <a:r>
              <a:rPr lang="en-US" dirty="0" smtClean="0">
                <a:solidFill>
                  <a:schemeClr val="tx1"/>
                </a:solidFill>
              </a:rPr>
              <a:t> – student, customer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2. DBMS- collection of interrelated data and set of programs to access those data.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3. Goal – To provide an environment – convenient and efficient to store and retrieve information from the database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C567-85D5-46E3-B038-7288F33F4EA7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Database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1.To avoid data redundancy &amp; inconsistency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 – address and telephone in a record</a:t>
            </a:r>
          </a:p>
          <a:p>
            <a:pPr>
              <a:buNone/>
            </a:pPr>
            <a:r>
              <a:rPr lang="en-US" dirty="0" smtClean="0"/>
              <a:t>2. To avoid difficulty in accessing data</a:t>
            </a:r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- information extracted manually – avoided</a:t>
            </a:r>
          </a:p>
          <a:p>
            <a:pPr>
              <a:buNone/>
            </a:pPr>
            <a:r>
              <a:rPr lang="en-US" sz="2800" dirty="0" smtClean="0"/>
              <a:t>3. It avoids data isolation – avoids files of different formats</a:t>
            </a:r>
          </a:p>
          <a:p>
            <a:pPr>
              <a:buNone/>
            </a:pPr>
            <a:r>
              <a:rPr lang="en-US" sz="2800" dirty="0" smtClean="0"/>
              <a:t>4. It supports atomicity – funds transfer must be atomic</a:t>
            </a:r>
          </a:p>
          <a:p>
            <a:pPr>
              <a:buNone/>
            </a:pPr>
            <a:r>
              <a:rPr lang="en-US" sz="2800" dirty="0" smtClean="0"/>
              <a:t>5. It supports concurrent accesses</a:t>
            </a:r>
          </a:p>
          <a:p>
            <a:pPr>
              <a:buNone/>
            </a:pPr>
            <a:r>
              <a:rPr lang="en-US" sz="2800" dirty="0" smtClean="0"/>
              <a:t>6. Secured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5A86-4BB5-4D5E-80FF-8EAD4CBF2E5C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of Data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purpose –db system – to provide users with an abstract view of the data.</a:t>
            </a:r>
          </a:p>
          <a:p>
            <a:r>
              <a:rPr lang="en-US" dirty="0" smtClean="0"/>
              <a:t>The system hides details – how the data are stored and maintained</a:t>
            </a:r>
          </a:p>
          <a:p>
            <a:r>
              <a:rPr lang="en-US" dirty="0" smtClean="0"/>
              <a:t>Several abstractions – physical level , logical level, view level</a:t>
            </a:r>
          </a:p>
          <a:p>
            <a:r>
              <a:rPr lang="en-US" dirty="0" smtClean="0"/>
              <a:t>Physical level – lowest level, how the data are actually stored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DCC-BAFF-4F91-B7DF-20F21801AC18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data are stored in db, what relationships exist among those data</a:t>
            </a:r>
          </a:p>
          <a:p>
            <a:r>
              <a:rPr lang="en-US" dirty="0" smtClean="0"/>
              <a:t>View level – describes only part of the db.</a:t>
            </a:r>
          </a:p>
          <a:p>
            <a:pPr>
              <a:buNone/>
            </a:pPr>
            <a:r>
              <a:rPr lang="en-US" dirty="0" smtClean="0"/>
              <a:t> ------diagram---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173-3E17-44C8-A8FB-1A931B6D5972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&amp;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Entity – describes object, </a:t>
            </a:r>
            <a:r>
              <a:rPr lang="en-US" dirty="0" err="1" smtClean="0"/>
              <a:t>action,thing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Eg</a:t>
            </a:r>
            <a:r>
              <a:rPr lang="en-US" dirty="0" smtClean="0"/>
              <a:t>. Person .. Has set of properties and the values for some set of properties uniquely identify an entity. </a:t>
            </a:r>
            <a:r>
              <a:rPr lang="en-US" dirty="0" err="1" smtClean="0"/>
              <a:t>Eg</a:t>
            </a:r>
            <a:r>
              <a:rPr lang="en-US" dirty="0" smtClean="0"/>
              <a:t>. Student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Attribute – which further derives the entity.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student </a:t>
            </a:r>
            <a:r>
              <a:rPr lang="en-US" dirty="0" err="1" smtClean="0"/>
              <a:t>regno</a:t>
            </a:r>
            <a:r>
              <a:rPr lang="en-US" dirty="0" smtClean="0"/>
              <a:t>, student marks, </a:t>
            </a:r>
            <a:r>
              <a:rPr lang="en-US" dirty="0" err="1" smtClean="0"/>
              <a:t>studentcourse</a:t>
            </a:r>
            <a:r>
              <a:rPr lang="en-US" dirty="0" smtClean="0"/>
              <a:t>, </a:t>
            </a:r>
            <a:r>
              <a:rPr lang="en-US" dirty="0" err="1" smtClean="0"/>
              <a:t>studrollno</a:t>
            </a:r>
            <a:r>
              <a:rPr lang="en-US" dirty="0" smtClean="0"/>
              <a:t>, </a:t>
            </a:r>
            <a:r>
              <a:rPr lang="en-US" dirty="0" err="1" smtClean="0"/>
              <a:t>custaccno</a:t>
            </a:r>
            <a:r>
              <a:rPr lang="en-US" dirty="0" smtClean="0"/>
              <a:t>, </a:t>
            </a:r>
            <a:r>
              <a:rPr lang="en-US" dirty="0" err="1" smtClean="0"/>
              <a:t>courseno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D0612-017B-4D43-995F-0EB76D2B516A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data model for commercial data-processing applications.</a:t>
            </a:r>
          </a:p>
          <a:p>
            <a:r>
              <a:rPr lang="en-US" dirty="0" smtClean="0"/>
              <a:t>Relational db – consists of a collection of tables, each – assigned a unique name</a:t>
            </a:r>
          </a:p>
          <a:p>
            <a:r>
              <a:rPr lang="en-US" dirty="0" smtClean="0"/>
              <a:t>A row in a table represents a relationship among a set of values</a:t>
            </a:r>
          </a:p>
          <a:p>
            <a:r>
              <a:rPr lang="en-US" dirty="0" smtClean="0"/>
              <a:t>Correspondence – close relationship between the table and mathematical concept of relation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675A-40B1-4F18-BB30-882B7B23D522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attribute – define a set of permitted values – domain 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: consider the account table..3 column headers – </a:t>
            </a:r>
            <a:r>
              <a:rPr lang="en-US" dirty="0" err="1" smtClean="0"/>
              <a:t>branchname</a:t>
            </a:r>
            <a:r>
              <a:rPr lang="en-US" dirty="0" smtClean="0"/>
              <a:t>, </a:t>
            </a:r>
            <a:r>
              <a:rPr lang="en-US" dirty="0" err="1" smtClean="0"/>
              <a:t>accountno</a:t>
            </a:r>
            <a:r>
              <a:rPr lang="en-US" dirty="0" smtClean="0"/>
              <a:t>, balance</a:t>
            </a:r>
          </a:p>
          <a:p>
            <a:r>
              <a:rPr lang="en-US" dirty="0" smtClean="0"/>
              <a:t>The relation is </a:t>
            </a:r>
          </a:p>
          <a:p>
            <a:pPr>
              <a:buNone/>
            </a:pPr>
            <a:r>
              <a:rPr lang="en-US" dirty="0" smtClean="0"/>
              <a:t>                       D1*D2*D3, D1- Set of </a:t>
            </a:r>
            <a:r>
              <a:rPr lang="en-US" dirty="0" err="1" smtClean="0"/>
              <a:t>branchnames</a:t>
            </a:r>
            <a:r>
              <a:rPr lang="en-US" dirty="0" smtClean="0"/>
              <a:t>, D2- set of </a:t>
            </a:r>
            <a:r>
              <a:rPr lang="en-US" dirty="0" err="1" smtClean="0"/>
              <a:t>accountno’s</a:t>
            </a:r>
            <a:r>
              <a:rPr lang="en-US" dirty="0" smtClean="0"/>
              <a:t> , D3- set of balances.</a:t>
            </a:r>
          </a:p>
          <a:p>
            <a:pPr>
              <a:buNone/>
            </a:pPr>
            <a:r>
              <a:rPr lang="en-US" dirty="0" err="1" smtClean="0"/>
              <a:t>Tuple</a:t>
            </a:r>
            <a:r>
              <a:rPr lang="en-US" dirty="0" smtClean="0"/>
              <a:t> – row in a table.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252E-4541-453A-B4C0-F59A316F5A17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account relation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19400"/>
                <a:gridCol w="266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Branch-name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Accountno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A215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A365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A785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Axis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D3F7F-C005-4711-B498-DDD91197474F}" type="datetime2">
              <a:rPr lang="en-US" smtClean="0"/>
              <a:pPr/>
              <a:t>Wednesday, September 02, 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519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Syllabus Study</vt:lpstr>
      <vt:lpstr>Database- Introduction</vt:lpstr>
      <vt:lpstr>Purpose of Database systems</vt:lpstr>
      <vt:lpstr>View of Data </vt:lpstr>
      <vt:lpstr>Logical level</vt:lpstr>
      <vt:lpstr>Entity &amp; Attribute</vt:lpstr>
      <vt:lpstr>RDBMS</vt:lpstr>
      <vt:lpstr>Basic structure</vt:lpstr>
      <vt:lpstr>The account relation</vt:lpstr>
      <vt:lpstr>Database schema</vt:lpstr>
      <vt:lpstr>Schema cont..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sigmahtnjv</dc:creator>
  <cp:lastModifiedBy>Lenovo</cp:lastModifiedBy>
  <cp:revision>20</cp:revision>
  <dcterms:created xsi:type="dcterms:W3CDTF">2011-05-07T01:36:22Z</dcterms:created>
  <dcterms:modified xsi:type="dcterms:W3CDTF">2015-09-02T05:55:12Z</dcterms:modified>
</cp:coreProperties>
</file>